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86b22b6e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186b22b6e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86b22b6e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86b22b6e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86b22b6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186b22b6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186b22b6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186b22b6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86b22b6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86b22b6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86b22b6e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86b22b6e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86b22b6e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86b22b6e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86b22b6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86b22b6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86b22b6e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86b22b6e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thegamer.com/video-game-physical-media-ownership-dcma-law/" TargetMode="External"/><Relationship Id="rId4" Type="http://schemas.openxmlformats.org/officeDocument/2006/relationships/hyperlink" Target="https://cbs6albany.com/community/positively-upstate/colonie-center-mall-store-is-a-gamers-paradise-of-nostalgia" TargetMode="External"/><Relationship Id="rId5" Type="http://schemas.openxmlformats.org/officeDocument/2006/relationships/hyperlink" Target="https://www.asurion.com/connect/tech-tips/what-is-cloud-gaming/" TargetMode="External"/><Relationship Id="rId6" Type="http://schemas.openxmlformats.org/officeDocument/2006/relationships/hyperlink" Target="https://www.ign.com/articles/the-best-100-video-games-of-all-tim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Video Game Distribution</a:t>
            </a:r>
            <a:endParaRPr b="1"/>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Henry B, James S, Owen T, Eli 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a:t>
            </a:r>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The Gamer</a:t>
            </a:r>
            <a:endParaRPr/>
          </a:p>
          <a:p>
            <a:pPr indent="-342900" lvl="0" marL="457200" rtl="0" algn="l">
              <a:spcBef>
                <a:spcPts val="0"/>
              </a:spcBef>
              <a:spcAft>
                <a:spcPts val="0"/>
              </a:spcAft>
              <a:buSzPts val="1800"/>
              <a:buChar char="●"/>
            </a:pPr>
            <a:r>
              <a:rPr lang="en" u="sng">
                <a:solidFill>
                  <a:schemeClr val="hlink"/>
                </a:solidFill>
                <a:hlinkClick r:id="rId4"/>
              </a:rPr>
              <a:t>CBS6</a:t>
            </a:r>
            <a:endParaRPr/>
          </a:p>
          <a:p>
            <a:pPr indent="-342900" lvl="0" marL="457200" rtl="0" algn="l">
              <a:spcBef>
                <a:spcPts val="0"/>
              </a:spcBef>
              <a:spcAft>
                <a:spcPts val="0"/>
              </a:spcAft>
              <a:buSzPts val="1800"/>
              <a:buChar char="●"/>
            </a:pPr>
            <a:r>
              <a:rPr lang="en" u="sng">
                <a:solidFill>
                  <a:schemeClr val="hlink"/>
                </a:solidFill>
                <a:hlinkClick r:id="rId5"/>
              </a:rPr>
              <a:t>Asurion</a:t>
            </a:r>
            <a:endParaRPr/>
          </a:p>
          <a:p>
            <a:pPr indent="-342900" lvl="0" marL="457200" rtl="0" algn="l">
              <a:spcBef>
                <a:spcPts val="0"/>
              </a:spcBef>
              <a:spcAft>
                <a:spcPts val="0"/>
              </a:spcAft>
              <a:buSzPts val="1800"/>
              <a:buChar char="●"/>
            </a:pPr>
            <a:r>
              <a:rPr lang="en" u="sng">
                <a:solidFill>
                  <a:schemeClr val="hlink"/>
                </a:solidFill>
                <a:hlinkClick r:id="rId6"/>
              </a:rPr>
              <a:t>IGN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11"/>
              <a:t>Introduction to Distribution Channels</a:t>
            </a:r>
            <a:endParaRPr b="1" sz="2511"/>
          </a:p>
        </p:txBody>
      </p:sp>
      <p:sp>
        <p:nvSpPr>
          <p:cNvPr id="61" name="Google Shape;61;p14"/>
          <p:cNvSpPr txBox="1"/>
          <p:nvPr>
            <p:ph idx="1" type="body"/>
          </p:nvPr>
        </p:nvSpPr>
        <p:spPr>
          <a:xfrm>
            <a:off x="311700" y="983700"/>
            <a:ext cx="4655700" cy="3416400"/>
          </a:xfrm>
          <a:prstGeom prst="rect">
            <a:avLst/>
          </a:prstGeom>
        </p:spPr>
        <p:txBody>
          <a:bodyPr anchorCtr="0" anchor="t" bIns="91425" lIns="91425" spcFirstLastPara="1" rIns="91425" wrap="square" tIns="91425">
            <a:noAutofit/>
          </a:bodyPr>
          <a:lstStyle/>
          <a:p>
            <a:pPr indent="-310635" lvl="0" marL="457200" rtl="0" algn="l">
              <a:lnSpc>
                <a:spcPct val="95000"/>
              </a:lnSpc>
              <a:spcBef>
                <a:spcPts val="0"/>
              </a:spcBef>
              <a:spcAft>
                <a:spcPts val="0"/>
              </a:spcAft>
              <a:buSzPts val="1292"/>
              <a:buChar char="●"/>
            </a:pPr>
            <a:r>
              <a:rPr lang="en" sz="1291"/>
              <a:t>Physical Media</a:t>
            </a:r>
            <a:endParaRPr sz="1291"/>
          </a:p>
          <a:p>
            <a:pPr indent="-297935" lvl="1" marL="914400" rtl="0" algn="l">
              <a:lnSpc>
                <a:spcPct val="95000"/>
              </a:lnSpc>
              <a:spcBef>
                <a:spcPts val="0"/>
              </a:spcBef>
              <a:spcAft>
                <a:spcPts val="0"/>
              </a:spcAft>
              <a:buSzPts val="1092"/>
              <a:buChar char="○"/>
            </a:pPr>
            <a:r>
              <a:rPr lang="en" sz="1091"/>
              <a:t>Discs, cartridges, SD cards, etc.</a:t>
            </a:r>
            <a:endParaRPr sz="1091"/>
          </a:p>
          <a:p>
            <a:pPr indent="-297935" lvl="1" marL="914400" rtl="0" algn="l">
              <a:lnSpc>
                <a:spcPct val="95000"/>
              </a:lnSpc>
              <a:spcBef>
                <a:spcPts val="0"/>
              </a:spcBef>
              <a:spcAft>
                <a:spcPts val="0"/>
              </a:spcAft>
              <a:buSzPts val="1092"/>
              <a:buChar char="○"/>
            </a:pPr>
            <a:r>
              <a:rPr lang="en" sz="1091"/>
              <a:t>Sold at retail stores and video game stores</a:t>
            </a:r>
            <a:endParaRPr sz="1091"/>
          </a:p>
          <a:p>
            <a:pPr indent="-297935" lvl="1" marL="914400" rtl="0" algn="l">
              <a:lnSpc>
                <a:spcPct val="95000"/>
              </a:lnSpc>
              <a:spcBef>
                <a:spcPts val="0"/>
              </a:spcBef>
              <a:spcAft>
                <a:spcPts val="0"/>
              </a:spcAft>
              <a:buSzPts val="1092"/>
              <a:buChar char="○"/>
            </a:pPr>
            <a:r>
              <a:rPr lang="en" sz="1091"/>
              <a:t>Often treated as collectables</a:t>
            </a:r>
            <a:endParaRPr sz="1091"/>
          </a:p>
          <a:p>
            <a:pPr indent="-297935" lvl="1" marL="914400" rtl="0" algn="l">
              <a:lnSpc>
                <a:spcPct val="95000"/>
              </a:lnSpc>
              <a:spcBef>
                <a:spcPts val="0"/>
              </a:spcBef>
              <a:spcAft>
                <a:spcPts val="0"/>
              </a:spcAft>
              <a:buSzPts val="1092"/>
              <a:buChar char="○"/>
            </a:pPr>
            <a:r>
              <a:rPr lang="en" sz="1091"/>
              <a:t>Gamestop, Walmart, etc.</a:t>
            </a:r>
            <a:endParaRPr sz="1091"/>
          </a:p>
          <a:p>
            <a:pPr indent="-310635" lvl="0" marL="457200" rtl="0" algn="l">
              <a:lnSpc>
                <a:spcPct val="95000"/>
              </a:lnSpc>
              <a:spcBef>
                <a:spcPts val="0"/>
              </a:spcBef>
              <a:spcAft>
                <a:spcPts val="0"/>
              </a:spcAft>
              <a:buSzPts val="1292"/>
              <a:buChar char="●"/>
            </a:pPr>
            <a:r>
              <a:rPr lang="en" sz="1291"/>
              <a:t>Digital Downloads</a:t>
            </a:r>
            <a:endParaRPr sz="1291"/>
          </a:p>
          <a:p>
            <a:pPr indent="-297935" lvl="1" marL="914400" rtl="0" algn="l">
              <a:lnSpc>
                <a:spcPct val="95000"/>
              </a:lnSpc>
              <a:spcBef>
                <a:spcPts val="0"/>
              </a:spcBef>
              <a:spcAft>
                <a:spcPts val="0"/>
              </a:spcAft>
              <a:buSzPts val="1092"/>
              <a:buChar char="○"/>
            </a:pPr>
            <a:r>
              <a:rPr lang="en" sz="1091"/>
              <a:t>Extremely accessible</a:t>
            </a:r>
            <a:endParaRPr sz="1091"/>
          </a:p>
          <a:p>
            <a:pPr indent="-297935" lvl="1" marL="914400" rtl="0" algn="l">
              <a:lnSpc>
                <a:spcPct val="95000"/>
              </a:lnSpc>
              <a:spcBef>
                <a:spcPts val="0"/>
              </a:spcBef>
              <a:spcAft>
                <a:spcPts val="0"/>
              </a:spcAft>
              <a:buSzPts val="1092"/>
              <a:buChar char="○"/>
            </a:pPr>
            <a:r>
              <a:rPr lang="en" sz="1091"/>
              <a:t>Multitude of online storefronts</a:t>
            </a:r>
            <a:endParaRPr sz="1091"/>
          </a:p>
          <a:p>
            <a:pPr indent="-297935" lvl="1" marL="914400" rtl="0" algn="l">
              <a:lnSpc>
                <a:spcPct val="95000"/>
              </a:lnSpc>
              <a:spcBef>
                <a:spcPts val="0"/>
              </a:spcBef>
              <a:spcAft>
                <a:spcPts val="0"/>
              </a:spcAft>
              <a:buSzPts val="1092"/>
              <a:buChar char="○"/>
            </a:pPr>
            <a:r>
              <a:rPr lang="en" sz="1091"/>
              <a:t>Steam, Epic Games, etc.</a:t>
            </a:r>
            <a:endParaRPr sz="1091"/>
          </a:p>
          <a:p>
            <a:pPr indent="-310635" lvl="0" marL="457200" rtl="0" algn="l">
              <a:lnSpc>
                <a:spcPct val="95000"/>
              </a:lnSpc>
              <a:spcBef>
                <a:spcPts val="0"/>
              </a:spcBef>
              <a:spcAft>
                <a:spcPts val="0"/>
              </a:spcAft>
              <a:buSzPts val="1292"/>
              <a:buChar char="●"/>
            </a:pPr>
            <a:r>
              <a:rPr lang="en" sz="1291"/>
              <a:t>Streaming Services</a:t>
            </a:r>
            <a:endParaRPr sz="1291"/>
          </a:p>
          <a:p>
            <a:pPr indent="-297935" lvl="1" marL="914400" rtl="0" algn="l">
              <a:lnSpc>
                <a:spcPct val="95000"/>
              </a:lnSpc>
              <a:spcBef>
                <a:spcPts val="0"/>
              </a:spcBef>
              <a:spcAft>
                <a:spcPts val="0"/>
              </a:spcAft>
              <a:buSzPts val="1092"/>
              <a:buChar char="○"/>
            </a:pPr>
            <a:r>
              <a:rPr lang="en" sz="1091"/>
              <a:t>“Stream” video games from the cloud</a:t>
            </a:r>
            <a:endParaRPr sz="1091"/>
          </a:p>
          <a:p>
            <a:pPr indent="-297935" lvl="1" marL="914400" rtl="0" algn="l">
              <a:lnSpc>
                <a:spcPct val="95000"/>
              </a:lnSpc>
              <a:spcBef>
                <a:spcPts val="0"/>
              </a:spcBef>
              <a:spcAft>
                <a:spcPts val="0"/>
              </a:spcAft>
              <a:buSzPts val="1092"/>
              <a:buChar char="○"/>
            </a:pPr>
            <a:r>
              <a:rPr lang="en" sz="1091"/>
              <a:t>Analogous to Netflix, Hulu, etc.</a:t>
            </a:r>
            <a:endParaRPr sz="1091"/>
          </a:p>
          <a:p>
            <a:pPr indent="-297935" lvl="1" marL="914400" rtl="0" algn="l">
              <a:lnSpc>
                <a:spcPct val="95000"/>
              </a:lnSpc>
              <a:spcBef>
                <a:spcPts val="0"/>
              </a:spcBef>
              <a:spcAft>
                <a:spcPts val="0"/>
              </a:spcAft>
              <a:buSzPts val="1092"/>
              <a:buChar char="○"/>
            </a:pPr>
            <a:r>
              <a:rPr lang="en" sz="1091"/>
              <a:t>Xbox Cloud Gaming, Stadia, Playstation Plus Premium</a:t>
            </a:r>
            <a:endParaRPr sz="1091"/>
          </a:p>
          <a:p>
            <a:pPr indent="-310635" lvl="0" marL="457200" rtl="0" algn="l">
              <a:lnSpc>
                <a:spcPct val="95000"/>
              </a:lnSpc>
              <a:spcBef>
                <a:spcPts val="0"/>
              </a:spcBef>
              <a:spcAft>
                <a:spcPts val="0"/>
              </a:spcAft>
              <a:buSzPts val="1292"/>
              <a:buChar char="●"/>
            </a:pPr>
            <a:r>
              <a:rPr lang="en" sz="1291"/>
              <a:t>Platform-Specific</a:t>
            </a:r>
            <a:endParaRPr sz="1291"/>
          </a:p>
          <a:p>
            <a:pPr indent="-297935" lvl="1" marL="914400" rtl="0" algn="l">
              <a:lnSpc>
                <a:spcPct val="95000"/>
              </a:lnSpc>
              <a:spcBef>
                <a:spcPts val="0"/>
              </a:spcBef>
              <a:spcAft>
                <a:spcPts val="0"/>
              </a:spcAft>
              <a:buSzPts val="1092"/>
              <a:buChar char="○"/>
            </a:pPr>
            <a:r>
              <a:rPr lang="en" sz="1091"/>
              <a:t>Consoles typically have set of exclusive games</a:t>
            </a:r>
            <a:endParaRPr sz="1091"/>
          </a:p>
          <a:p>
            <a:pPr indent="-297935" lvl="1" marL="914400" rtl="0" algn="l">
              <a:lnSpc>
                <a:spcPct val="95000"/>
              </a:lnSpc>
              <a:spcBef>
                <a:spcPts val="0"/>
              </a:spcBef>
              <a:spcAft>
                <a:spcPts val="0"/>
              </a:spcAft>
              <a:buSzPts val="1092"/>
              <a:buChar char="○"/>
            </a:pPr>
            <a:r>
              <a:rPr lang="en" sz="1091"/>
              <a:t>Console companies have deals with certain developers</a:t>
            </a:r>
            <a:endParaRPr sz="1091"/>
          </a:p>
          <a:p>
            <a:pPr indent="-297935" lvl="1" marL="914400" rtl="0" algn="l">
              <a:lnSpc>
                <a:spcPct val="95000"/>
              </a:lnSpc>
              <a:spcBef>
                <a:spcPts val="0"/>
              </a:spcBef>
              <a:spcAft>
                <a:spcPts val="0"/>
              </a:spcAft>
              <a:buSzPts val="1092"/>
              <a:buChar char="○"/>
            </a:pPr>
            <a:r>
              <a:rPr lang="en" sz="1091"/>
              <a:t>God of War, Halo, Legend of Zelda, Vader Immortal, etc.</a:t>
            </a:r>
            <a:endParaRPr sz="1091"/>
          </a:p>
          <a:p>
            <a:pPr indent="-310635" lvl="0" marL="457200" rtl="0" algn="l">
              <a:lnSpc>
                <a:spcPct val="95000"/>
              </a:lnSpc>
              <a:spcBef>
                <a:spcPts val="0"/>
              </a:spcBef>
              <a:spcAft>
                <a:spcPts val="0"/>
              </a:spcAft>
              <a:buSzPts val="1292"/>
              <a:buChar char="●"/>
            </a:pPr>
            <a:r>
              <a:rPr lang="en" sz="1291"/>
              <a:t>Apple App Store</a:t>
            </a:r>
            <a:endParaRPr sz="1291"/>
          </a:p>
          <a:p>
            <a:pPr indent="-297935" lvl="1" marL="914400" rtl="0" algn="l">
              <a:lnSpc>
                <a:spcPct val="95000"/>
              </a:lnSpc>
              <a:spcBef>
                <a:spcPts val="0"/>
              </a:spcBef>
              <a:spcAft>
                <a:spcPts val="0"/>
              </a:spcAft>
              <a:buSzPts val="1092"/>
              <a:buChar char="○"/>
            </a:pPr>
            <a:r>
              <a:rPr lang="en" sz="1091"/>
              <a:t>Quality control</a:t>
            </a:r>
            <a:endParaRPr sz="1091"/>
          </a:p>
          <a:p>
            <a:pPr indent="-297935" lvl="1" marL="914400" rtl="0" algn="l">
              <a:lnSpc>
                <a:spcPct val="95000"/>
              </a:lnSpc>
              <a:spcBef>
                <a:spcPts val="0"/>
              </a:spcBef>
              <a:spcAft>
                <a:spcPts val="0"/>
              </a:spcAft>
              <a:buSzPts val="1092"/>
              <a:buChar char="○"/>
            </a:pPr>
            <a:r>
              <a:rPr lang="en" sz="1091"/>
              <a:t>iOS devices</a:t>
            </a:r>
            <a:endParaRPr sz="1091"/>
          </a:p>
          <a:p>
            <a:pPr indent="-310635" lvl="0" marL="457200" rtl="0" algn="l">
              <a:lnSpc>
                <a:spcPct val="95000"/>
              </a:lnSpc>
              <a:spcBef>
                <a:spcPts val="0"/>
              </a:spcBef>
              <a:spcAft>
                <a:spcPts val="0"/>
              </a:spcAft>
              <a:buSzPts val="1292"/>
              <a:buChar char="●"/>
            </a:pPr>
            <a:r>
              <a:rPr lang="en" sz="1291"/>
              <a:t>Microsoft Store</a:t>
            </a:r>
            <a:endParaRPr sz="1291"/>
          </a:p>
          <a:p>
            <a:pPr indent="-297935" lvl="1" marL="914400" rtl="0" algn="l">
              <a:lnSpc>
                <a:spcPct val="95000"/>
              </a:lnSpc>
              <a:spcBef>
                <a:spcPts val="0"/>
              </a:spcBef>
              <a:spcAft>
                <a:spcPts val="0"/>
              </a:spcAft>
              <a:buSzPts val="1092"/>
              <a:buChar char="○"/>
            </a:pPr>
            <a:r>
              <a:rPr lang="en" sz="1091"/>
              <a:t>Integrated with Xbox</a:t>
            </a:r>
            <a:endParaRPr sz="1091"/>
          </a:p>
          <a:p>
            <a:pPr indent="-297935" lvl="1" marL="914400" rtl="0" algn="l">
              <a:lnSpc>
                <a:spcPct val="95000"/>
              </a:lnSpc>
              <a:spcBef>
                <a:spcPts val="0"/>
              </a:spcBef>
              <a:spcAft>
                <a:spcPts val="0"/>
              </a:spcAft>
              <a:buSzPts val="1092"/>
              <a:buChar char="○"/>
            </a:pPr>
            <a:r>
              <a:rPr lang="en" sz="1091"/>
              <a:t>Cross-platform</a:t>
            </a:r>
            <a:endParaRPr sz="1091"/>
          </a:p>
          <a:p>
            <a:pPr indent="0" lvl="0" marL="0" rtl="0" algn="l">
              <a:lnSpc>
                <a:spcPct val="95000"/>
              </a:lnSpc>
              <a:spcBef>
                <a:spcPts val="1200"/>
              </a:spcBef>
              <a:spcAft>
                <a:spcPts val="0"/>
              </a:spcAft>
              <a:buNone/>
            </a:pPr>
            <a:r>
              <a:t/>
            </a:r>
            <a:endParaRPr sz="1091"/>
          </a:p>
          <a:p>
            <a:pPr indent="0" lvl="0" marL="0" rtl="0" algn="l">
              <a:lnSpc>
                <a:spcPct val="95000"/>
              </a:lnSpc>
              <a:spcBef>
                <a:spcPts val="1200"/>
              </a:spcBef>
              <a:spcAft>
                <a:spcPts val="0"/>
              </a:spcAft>
              <a:buNone/>
            </a:pPr>
            <a:r>
              <a:t/>
            </a:r>
            <a:endParaRPr sz="1091"/>
          </a:p>
          <a:p>
            <a:pPr indent="0" lvl="0" marL="0" rtl="0" algn="l">
              <a:lnSpc>
                <a:spcPct val="95000"/>
              </a:lnSpc>
              <a:spcBef>
                <a:spcPts val="1200"/>
              </a:spcBef>
              <a:spcAft>
                <a:spcPts val="0"/>
              </a:spcAft>
              <a:buNone/>
            </a:pPr>
            <a:r>
              <a:t/>
            </a:r>
            <a:endParaRPr sz="1091"/>
          </a:p>
          <a:p>
            <a:pPr indent="0" lvl="0" marL="0" rtl="0" algn="l">
              <a:lnSpc>
                <a:spcPct val="95000"/>
              </a:lnSpc>
              <a:spcBef>
                <a:spcPts val="1200"/>
              </a:spcBef>
              <a:spcAft>
                <a:spcPts val="0"/>
              </a:spcAft>
              <a:buNone/>
            </a:pPr>
            <a:r>
              <a:t/>
            </a:r>
            <a:endParaRPr sz="1500"/>
          </a:p>
          <a:p>
            <a:pPr indent="0" lvl="0" marL="0" rtl="0" algn="l">
              <a:lnSpc>
                <a:spcPct val="95000"/>
              </a:lnSpc>
              <a:spcBef>
                <a:spcPts val="1200"/>
              </a:spcBef>
              <a:spcAft>
                <a:spcPts val="1200"/>
              </a:spcAft>
              <a:buNone/>
            </a:pPr>
            <a:r>
              <a:t/>
            </a:r>
            <a:endParaRPr sz="1500">
              <a:solidFill>
                <a:schemeClr val="dk1"/>
              </a:solidFill>
            </a:endParaRPr>
          </a:p>
        </p:txBody>
      </p:sp>
      <p:pic>
        <p:nvPicPr>
          <p:cNvPr id="62" name="Google Shape;62;p14"/>
          <p:cNvPicPr preferRelativeResize="0"/>
          <p:nvPr/>
        </p:nvPicPr>
        <p:blipFill>
          <a:blip r:embed="rId3">
            <a:alphaModFix/>
          </a:blip>
          <a:stretch>
            <a:fillRect/>
          </a:stretch>
        </p:blipFill>
        <p:spPr>
          <a:xfrm>
            <a:off x="5075800" y="1601863"/>
            <a:ext cx="3871800" cy="21800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Physical Media</a:t>
            </a:r>
            <a:endParaRPr b="1"/>
          </a:p>
        </p:txBody>
      </p:sp>
      <p:sp>
        <p:nvSpPr>
          <p:cNvPr id="68" name="Google Shape;68;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chemeClr val="dk1"/>
                </a:solidFill>
              </a:rPr>
              <a:t>Pros</a:t>
            </a:r>
            <a:endParaRPr sz="1700">
              <a:solidFill>
                <a:schemeClr val="dk1"/>
              </a:solidFill>
            </a:endParaRPr>
          </a:p>
          <a:p>
            <a:pPr indent="-336550" lvl="0" marL="457200" rtl="0" algn="l">
              <a:spcBef>
                <a:spcPts val="1200"/>
              </a:spcBef>
              <a:spcAft>
                <a:spcPts val="0"/>
              </a:spcAft>
              <a:buSzPts val="1700"/>
              <a:buChar char="●"/>
            </a:pPr>
            <a:r>
              <a:rPr lang="en" sz="1700"/>
              <a:t>Ownership</a:t>
            </a:r>
            <a:endParaRPr sz="1700"/>
          </a:p>
          <a:p>
            <a:pPr indent="-336550" lvl="0" marL="457200" rtl="0" algn="l">
              <a:spcBef>
                <a:spcPts val="0"/>
              </a:spcBef>
              <a:spcAft>
                <a:spcPts val="0"/>
              </a:spcAft>
              <a:buSzPts val="1700"/>
              <a:buChar char="●"/>
            </a:pPr>
            <a:r>
              <a:rPr lang="en" sz="1700"/>
              <a:t>Valued as collectibles</a:t>
            </a:r>
            <a:endParaRPr sz="1700"/>
          </a:p>
          <a:p>
            <a:pPr indent="-336550" lvl="0" marL="457200" rtl="0" algn="l">
              <a:spcBef>
                <a:spcPts val="0"/>
              </a:spcBef>
              <a:spcAft>
                <a:spcPts val="0"/>
              </a:spcAft>
              <a:buSzPts val="1700"/>
              <a:buChar char="●"/>
            </a:pPr>
            <a:r>
              <a:rPr lang="en" sz="1700"/>
              <a:t>Has a “feel” that non-physical media can’t replicate</a:t>
            </a:r>
            <a:endParaRPr sz="1700"/>
          </a:p>
        </p:txBody>
      </p:sp>
      <p:sp>
        <p:nvSpPr>
          <p:cNvPr id="69" name="Google Shape;69;p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700">
                <a:solidFill>
                  <a:schemeClr val="dk1"/>
                </a:solidFill>
              </a:rPr>
              <a:t>Cons</a:t>
            </a:r>
            <a:endParaRPr sz="1700">
              <a:solidFill>
                <a:schemeClr val="dk1"/>
              </a:solidFill>
            </a:endParaRPr>
          </a:p>
          <a:p>
            <a:pPr indent="-336550" lvl="0" marL="457200" rtl="0" algn="l">
              <a:spcBef>
                <a:spcPts val="1200"/>
              </a:spcBef>
              <a:spcAft>
                <a:spcPts val="0"/>
              </a:spcAft>
              <a:buSzPts val="1700"/>
              <a:buChar char="●"/>
            </a:pPr>
            <a:r>
              <a:rPr lang="en" sz="1700"/>
              <a:t>Inaccessible</a:t>
            </a:r>
            <a:endParaRPr sz="1700"/>
          </a:p>
          <a:p>
            <a:pPr indent="-336550" lvl="0" marL="457200" rtl="0" algn="l">
              <a:spcBef>
                <a:spcPts val="0"/>
              </a:spcBef>
              <a:spcAft>
                <a:spcPts val="0"/>
              </a:spcAft>
              <a:buSzPts val="1700"/>
              <a:buChar char="●"/>
            </a:pPr>
            <a:r>
              <a:rPr lang="en" sz="1700"/>
              <a:t>Have to manage physical costs and resources</a:t>
            </a:r>
            <a:endParaRPr sz="1700"/>
          </a:p>
          <a:p>
            <a:pPr indent="0" lvl="0" marL="0" rtl="0" algn="l">
              <a:spcBef>
                <a:spcPts val="1200"/>
              </a:spcBef>
              <a:spcAft>
                <a:spcPts val="1200"/>
              </a:spcAft>
              <a:buNone/>
            </a:pPr>
            <a:r>
              <a:t/>
            </a:r>
            <a:endParaRPr sz="1700"/>
          </a:p>
        </p:txBody>
      </p:sp>
      <p:pic>
        <p:nvPicPr>
          <p:cNvPr id="70" name="Google Shape;70;p15"/>
          <p:cNvPicPr preferRelativeResize="0"/>
          <p:nvPr/>
        </p:nvPicPr>
        <p:blipFill>
          <a:blip r:embed="rId3">
            <a:alphaModFix/>
          </a:blip>
          <a:stretch>
            <a:fillRect/>
          </a:stretch>
        </p:blipFill>
        <p:spPr>
          <a:xfrm>
            <a:off x="4795650" y="2571747"/>
            <a:ext cx="3515923" cy="2442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Digital Downloads</a:t>
            </a:r>
            <a:endParaRPr b="1"/>
          </a:p>
        </p:txBody>
      </p:sp>
      <p:sp>
        <p:nvSpPr>
          <p:cNvPr id="76" name="Google Shape;76;p16"/>
          <p:cNvSpPr txBox="1"/>
          <p:nvPr>
            <p:ph idx="1" type="body"/>
          </p:nvPr>
        </p:nvSpPr>
        <p:spPr>
          <a:xfrm>
            <a:off x="311700" y="10852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highlight>
                  <a:schemeClr val="lt1"/>
                </a:highlight>
              </a:rPr>
              <a:t>You might like to do this because it is simple because you do not have to go to the store to buy it and it is easier to switch between games faster because you do not have to switch out game cards or discs. But maybe you wouldn't want to go the digital downloads route because you like to own your games or you like the look of the game cases, the digital downloads are also internet dependent which might be hard for some people who have bad internet or on a road trip.</a:t>
            </a:r>
            <a:endParaRPr>
              <a:highlight>
                <a:schemeClr val="lt1"/>
              </a:highlight>
            </a:endParaRPr>
          </a:p>
          <a:p>
            <a:pPr indent="0" lvl="0" marL="0" rtl="0" algn="l">
              <a:spcBef>
                <a:spcPts val="1200"/>
              </a:spcBef>
              <a:spcAft>
                <a:spcPts val="1200"/>
              </a:spcAft>
              <a:buNone/>
            </a:pPr>
            <a:r>
              <a:t/>
            </a:r>
            <a:endParaRPr>
              <a:solidFill>
                <a:schemeClr val="dk1"/>
              </a:solidFill>
              <a:highlight>
                <a:schemeClr val="lt1"/>
              </a:highlight>
            </a:endParaRPr>
          </a:p>
        </p:txBody>
      </p:sp>
      <p:pic>
        <p:nvPicPr>
          <p:cNvPr descr="File:Download alt font awesome.svg - Wikimedia Commons" id="77" name="Google Shape;77;p16"/>
          <p:cNvPicPr preferRelativeResize="0"/>
          <p:nvPr/>
        </p:nvPicPr>
        <p:blipFill>
          <a:blip r:embed="rId3">
            <a:alphaModFix/>
          </a:blip>
          <a:stretch>
            <a:fillRect/>
          </a:stretch>
        </p:blipFill>
        <p:spPr>
          <a:xfrm>
            <a:off x="6619300" y="2659400"/>
            <a:ext cx="2309299" cy="2309299"/>
          </a:xfrm>
          <a:prstGeom prst="rect">
            <a:avLst/>
          </a:prstGeom>
          <a:noFill/>
          <a:ln>
            <a:noFill/>
          </a:ln>
        </p:spPr>
      </p:pic>
      <p:pic>
        <p:nvPicPr>
          <p:cNvPr descr="Free Images : laptop, personal computer, technology, electronic ..." id="78" name="Google Shape;78;p16"/>
          <p:cNvPicPr preferRelativeResize="0"/>
          <p:nvPr/>
        </p:nvPicPr>
        <p:blipFill>
          <a:blip r:embed="rId4">
            <a:alphaModFix/>
          </a:blip>
          <a:stretch>
            <a:fillRect/>
          </a:stretch>
        </p:blipFill>
        <p:spPr>
          <a:xfrm>
            <a:off x="3613921" y="3100076"/>
            <a:ext cx="2803625" cy="1868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Streaming Services</a:t>
            </a:r>
            <a:endParaRPr b="1"/>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Play anywhere</a:t>
            </a:r>
            <a:endParaRPr/>
          </a:p>
          <a:p>
            <a:pPr indent="-342900" lvl="0" marL="457200" rtl="0" algn="l">
              <a:spcBef>
                <a:spcPts val="0"/>
              </a:spcBef>
              <a:spcAft>
                <a:spcPts val="0"/>
              </a:spcAft>
              <a:buSzPts val="1800"/>
              <a:buChar char="●"/>
            </a:pPr>
            <a:r>
              <a:rPr lang="en"/>
              <a:t>Controller and keyboard </a:t>
            </a:r>
            <a:endParaRPr/>
          </a:p>
          <a:p>
            <a:pPr indent="-342900" lvl="0" marL="457200" rtl="0" algn="l">
              <a:spcBef>
                <a:spcPts val="0"/>
              </a:spcBef>
              <a:spcAft>
                <a:spcPts val="0"/>
              </a:spcAft>
              <a:buSzPts val="1800"/>
              <a:buChar char="●"/>
            </a:pPr>
            <a:r>
              <a:rPr lang="en"/>
              <a:t>On consoles and PC</a:t>
            </a:r>
            <a:endParaRPr/>
          </a:p>
          <a:p>
            <a:pPr indent="-342900" lvl="0" marL="457200" rtl="0" algn="l">
              <a:spcBef>
                <a:spcPts val="0"/>
              </a:spcBef>
              <a:spcAft>
                <a:spcPts val="0"/>
              </a:spcAft>
              <a:buSzPts val="1800"/>
              <a:buChar char="●"/>
            </a:pPr>
            <a:r>
              <a:rPr lang="en"/>
              <a:t>And mobile (as long as you have a controller)</a:t>
            </a:r>
            <a:endParaRPr/>
          </a:p>
          <a:p>
            <a:pPr indent="0" lvl="0" marL="0" rtl="0" algn="l">
              <a:spcBef>
                <a:spcPts val="1200"/>
              </a:spcBef>
              <a:spcAft>
                <a:spcPts val="1200"/>
              </a:spcAft>
              <a:buNone/>
            </a:pPr>
            <a:r>
              <a:t/>
            </a:r>
            <a:endParaRPr/>
          </a:p>
        </p:txBody>
      </p:sp>
      <p:pic>
        <p:nvPicPr>
          <p:cNvPr descr="Free picture: hand, mobile phone, device" id="85" name="Google Shape;85;p17"/>
          <p:cNvPicPr preferRelativeResize="0"/>
          <p:nvPr/>
        </p:nvPicPr>
        <p:blipFill>
          <a:blip r:embed="rId3">
            <a:alphaModFix/>
          </a:blip>
          <a:stretch>
            <a:fillRect/>
          </a:stretch>
        </p:blipFill>
        <p:spPr>
          <a:xfrm>
            <a:off x="5988996" y="0"/>
            <a:ext cx="3155000" cy="2102823"/>
          </a:xfrm>
          <a:prstGeom prst="rect">
            <a:avLst/>
          </a:prstGeom>
          <a:noFill/>
          <a:ln>
            <a:noFill/>
          </a:ln>
        </p:spPr>
      </p:pic>
      <p:pic>
        <p:nvPicPr>
          <p:cNvPr descr="File:Steam Deck logo (dark background).svg - Wikimedia Commons" id="86" name="Google Shape;86;p17"/>
          <p:cNvPicPr preferRelativeResize="0"/>
          <p:nvPr/>
        </p:nvPicPr>
        <p:blipFill>
          <a:blip r:embed="rId4">
            <a:alphaModFix/>
          </a:blip>
          <a:stretch>
            <a:fillRect/>
          </a:stretch>
        </p:blipFill>
        <p:spPr>
          <a:xfrm>
            <a:off x="5481027" y="3596398"/>
            <a:ext cx="3662976" cy="1547100"/>
          </a:xfrm>
          <a:prstGeom prst="rect">
            <a:avLst/>
          </a:prstGeom>
          <a:noFill/>
          <a:ln>
            <a:noFill/>
          </a:ln>
        </p:spPr>
      </p:pic>
      <p:pic>
        <p:nvPicPr>
          <p:cNvPr id="87" name="Google Shape;87;p17"/>
          <p:cNvPicPr preferRelativeResize="0"/>
          <p:nvPr/>
        </p:nvPicPr>
        <p:blipFill>
          <a:blip r:embed="rId5">
            <a:alphaModFix/>
          </a:blip>
          <a:stretch>
            <a:fillRect/>
          </a:stretch>
        </p:blipFill>
        <p:spPr>
          <a:xfrm>
            <a:off x="6296013" y="1996200"/>
            <a:ext cx="2847975" cy="16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Platform-Specific Analysis</a:t>
            </a:r>
            <a:endParaRPr b="1"/>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Only on one system</a:t>
            </a:r>
            <a:endParaRPr/>
          </a:p>
          <a:p>
            <a:pPr indent="-342900" lvl="0" marL="457200" rtl="0" algn="l">
              <a:spcBef>
                <a:spcPts val="0"/>
              </a:spcBef>
              <a:spcAft>
                <a:spcPts val="0"/>
              </a:spcAft>
              <a:buSzPts val="1800"/>
              <a:buChar char="●"/>
            </a:pPr>
            <a:r>
              <a:rPr lang="en"/>
              <a:t>Free games with subscription</a:t>
            </a:r>
            <a:endParaRPr/>
          </a:p>
          <a:p>
            <a:pPr indent="-342900" lvl="0" marL="457200" rtl="0" algn="l">
              <a:spcBef>
                <a:spcPts val="0"/>
              </a:spcBef>
              <a:spcAft>
                <a:spcPts val="0"/>
              </a:spcAft>
              <a:buSzPts val="1800"/>
              <a:buChar char="●"/>
            </a:pPr>
            <a:r>
              <a:rPr lang="en"/>
              <a:t>More system sales</a:t>
            </a:r>
            <a:endParaRPr/>
          </a:p>
          <a:p>
            <a:pPr indent="-342900" lvl="0" marL="457200" rtl="0" algn="l">
              <a:spcBef>
                <a:spcPts val="0"/>
              </a:spcBef>
              <a:spcAft>
                <a:spcPts val="0"/>
              </a:spcAft>
              <a:buSzPts val="1800"/>
              <a:buChar char="●"/>
            </a:pPr>
            <a:r>
              <a:rPr lang="en"/>
              <a:t>Less game sales overall</a:t>
            </a:r>
            <a:endParaRPr/>
          </a:p>
        </p:txBody>
      </p:sp>
      <p:pic>
        <p:nvPicPr>
          <p:cNvPr id="94" name="Google Shape;94;p18"/>
          <p:cNvPicPr preferRelativeResize="0"/>
          <p:nvPr/>
        </p:nvPicPr>
        <p:blipFill>
          <a:blip r:embed="rId3">
            <a:alphaModFix/>
          </a:blip>
          <a:stretch>
            <a:fillRect/>
          </a:stretch>
        </p:blipFill>
        <p:spPr>
          <a:xfrm>
            <a:off x="6013888" y="228500"/>
            <a:ext cx="2466975" cy="1847850"/>
          </a:xfrm>
          <a:prstGeom prst="rect">
            <a:avLst/>
          </a:prstGeom>
          <a:noFill/>
          <a:ln>
            <a:noFill/>
          </a:ln>
        </p:spPr>
      </p:pic>
      <p:pic>
        <p:nvPicPr>
          <p:cNvPr id="95" name="Google Shape;95;p18"/>
          <p:cNvPicPr preferRelativeResize="0"/>
          <p:nvPr/>
        </p:nvPicPr>
        <p:blipFill>
          <a:blip r:embed="rId4">
            <a:alphaModFix/>
          </a:blip>
          <a:stretch>
            <a:fillRect/>
          </a:stretch>
        </p:blipFill>
        <p:spPr>
          <a:xfrm>
            <a:off x="4967913" y="3195675"/>
            <a:ext cx="2828925" cy="1619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Apple App Store</a:t>
            </a:r>
            <a:endParaRPr b="1"/>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Lots of availability</a:t>
            </a:r>
            <a:endParaRPr/>
          </a:p>
          <a:p>
            <a:pPr indent="-342900" lvl="0" marL="457200" rtl="0" algn="l">
              <a:spcBef>
                <a:spcPts val="0"/>
              </a:spcBef>
              <a:spcAft>
                <a:spcPts val="0"/>
              </a:spcAft>
              <a:buSzPts val="1800"/>
              <a:buChar char="●"/>
            </a:pPr>
            <a:r>
              <a:rPr lang="en"/>
              <a:t>Low quality</a:t>
            </a:r>
            <a:endParaRPr/>
          </a:p>
          <a:p>
            <a:pPr indent="-342900" lvl="0" marL="457200" rtl="0" algn="l">
              <a:spcBef>
                <a:spcPts val="0"/>
              </a:spcBef>
              <a:spcAft>
                <a:spcPts val="0"/>
              </a:spcAft>
              <a:buSzPts val="1800"/>
              <a:buChar char="●"/>
            </a:pPr>
            <a:r>
              <a:rPr lang="en"/>
              <a:t>Lots of apps</a:t>
            </a:r>
            <a:endParaRPr/>
          </a:p>
          <a:p>
            <a:pPr indent="-342900" lvl="0" marL="457200" rtl="0" algn="l">
              <a:spcBef>
                <a:spcPts val="0"/>
              </a:spcBef>
              <a:spcAft>
                <a:spcPts val="0"/>
              </a:spcAft>
              <a:buSzPts val="1800"/>
              <a:buChar char="●"/>
            </a:pPr>
            <a:r>
              <a:rPr lang="en"/>
              <a:t>Pay apple a percentage</a:t>
            </a:r>
            <a:endParaRPr/>
          </a:p>
        </p:txBody>
      </p:sp>
      <p:pic>
        <p:nvPicPr>
          <p:cNvPr descr="337/366 - Apple Logo | Just a few more photos to go. So an e… | Flickr" id="102" name="Google Shape;102;p19"/>
          <p:cNvPicPr preferRelativeResize="0"/>
          <p:nvPr/>
        </p:nvPicPr>
        <p:blipFill>
          <a:blip r:embed="rId3">
            <a:alphaModFix/>
          </a:blip>
          <a:stretch>
            <a:fillRect/>
          </a:stretch>
        </p:blipFill>
        <p:spPr>
          <a:xfrm>
            <a:off x="3952678" y="0"/>
            <a:ext cx="5191326" cy="3496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8 Royalty-Free Xbox Photos | PickPik" id="107" name="Google Shape;107;p20"/>
          <p:cNvPicPr preferRelativeResize="0"/>
          <p:nvPr/>
        </p:nvPicPr>
        <p:blipFill>
          <a:blip r:embed="rId3">
            <a:alphaModFix/>
          </a:blip>
          <a:stretch>
            <a:fillRect/>
          </a:stretch>
        </p:blipFill>
        <p:spPr>
          <a:xfrm>
            <a:off x="6771925" y="0"/>
            <a:ext cx="2372075" cy="1581375"/>
          </a:xfrm>
          <a:prstGeom prst="rect">
            <a:avLst/>
          </a:prstGeom>
          <a:noFill/>
          <a:ln>
            <a:noFill/>
          </a:ln>
        </p:spPr>
      </p:pic>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Microsoft store</a:t>
            </a:r>
            <a:endParaRPr b="1"/>
          </a:p>
        </p:txBody>
      </p:sp>
      <p:sp>
        <p:nvSpPr>
          <p:cNvPr id="109" name="Google Shape;109;p20"/>
          <p:cNvSpPr txBox="1"/>
          <p:nvPr>
            <p:ph idx="1" type="body"/>
          </p:nvPr>
        </p:nvSpPr>
        <p:spPr>
          <a:xfrm>
            <a:off x="311700" y="1253100"/>
            <a:ext cx="646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do believe that our game has a lot of potential and that we could get it on to Xbox or the Microsoft store with time the only problem we are currently facing is the district trouble with Unity. We don’t think it would be possible for cross platform play just because for now its a single player game and there's no need for it.</a:t>
            </a:r>
            <a:endParaRPr/>
          </a:p>
        </p:txBody>
      </p:sp>
      <p:pic>
        <p:nvPicPr>
          <p:cNvPr descr="Microsoft Logo | Simple image of Microsoft. | Bhupinder Nayyar ..." id="110" name="Google Shape;110;p20"/>
          <p:cNvPicPr preferRelativeResize="0"/>
          <p:nvPr/>
        </p:nvPicPr>
        <p:blipFill rotWithShape="1">
          <a:blip r:embed="rId4">
            <a:alphaModFix/>
          </a:blip>
          <a:srcRect b="43759" l="30598" r="32530" t="39445"/>
          <a:stretch/>
        </p:blipFill>
        <p:spPr>
          <a:xfrm>
            <a:off x="3475025" y="0"/>
            <a:ext cx="3296901" cy="863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116" name="Google Shape;116;p21"/>
          <p:cNvSpPr txBox="1"/>
          <p:nvPr>
            <p:ph idx="1" type="body"/>
          </p:nvPr>
        </p:nvSpPr>
        <p:spPr>
          <a:xfrm>
            <a:off x="311700" y="1128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conclusion we are going to do digital downloads. It has the least drawbacks in our opinion along with devices such as the steam deck making you able to play almost anywhere.</a:t>
            </a:r>
            <a:endParaRPr/>
          </a:p>
        </p:txBody>
      </p:sp>
      <p:pic>
        <p:nvPicPr>
          <p:cNvPr id="117" name="Google Shape;117;p21"/>
          <p:cNvPicPr preferRelativeResize="0"/>
          <p:nvPr/>
        </p:nvPicPr>
        <p:blipFill>
          <a:blip r:embed="rId3">
            <a:alphaModFix/>
          </a:blip>
          <a:stretch>
            <a:fillRect/>
          </a:stretch>
        </p:blipFill>
        <p:spPr>
          <a:xfrm>
            <a:off x="131075" y="2192875"/>
            <a:ext cx="8701225" cy="2506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